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  <p:sldMasterId id="2147483689" r:id="rId5"/>
  </p:sldMasterIdLst>
  <p:notesMasterIdLst>
    <p:notesMasterId r:id="rId26"/>
  </p:notesMasterIdLst>
  <p:sldIdLst>
    <p:sldId id="266" r:id="rId6"/>
    <p:sldId id="273" r:id="rId7"/>
    <p:sldId id="269" r:id="rId8"/>
    <p:sldId id="268" r:id="rId9"/>
    <p:sldId id="270" r:id="rId10"/>
    <p:sldId id="271" r:id="rId11"/>
    <p:sldId id="272" r:id="rId12"/>
    <p:sldId id="274" r:id="rId13"/>
    <p:sldId id="276" r:id="rId14"/>
    <p:sldId id="278" r:id="rId15"/>
    <p:sldId id="280" r:id="rId16"/>
    <p:sldId id="282" r:id="rId17"/>
    <p:sldId id="283" r:id="rId18"/>
    <p:sldId id="284" r:id="rId19"/>
    <p:sldId id="285" r:id="rId20"/>
    <p:sldId id="286" r:id="rId21"/>
    <p:sldId id="287" r:id="rId22"/>
    <p:sldId id="289" r:id="rId23"/>
    <p:sldId id="290" r:id="rId24"/>
    <p:sldId id="29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A7A"/>
    <a:srgbClr val="006386"/>
    <a:srgbClr val="ABE9FF"/>
    <a:srgbClr val="080808"/>
    <a:srgbClr val="009BD2"/>
    <a:srgbClr val="474747"/>
    <a:srgbClr val="4D4D4D"/>
    <a:srgbClr val="292929"/>
    <a:srgbClr val="0091C4"/>
    <a:srgbClr val="007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3A52079-6997-47B8-B262-4ED5D2EA2D74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55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85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036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933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1304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4036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599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8667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86222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432011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85020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2911144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857839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004528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0495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773076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06091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8/30/2021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0941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ransition>
    <p:fade thruBlk="1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njunathD620/Machine-Learning/blob/main/Machine_Learning_Algorithm.ipynb" TargetMode="Externa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27" b="5227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7869" y="3923050"/>
            <a:ext cx="5268177" cy="1086237"/>
          </a:xfrm>
        </p:spPr>
        <p:txBody>
          <a:bodyPr>
            <a:normAutofit/>
          </a:bodyPr>
          <a:lstStyle/>
          <a:p>
            <a:r>
              <a:rPr lang="en-IN" sz="3600" b="1" i="0" dirty="0">
                <a:solidFill>
                  <a:srgbClr val="FFD03B"/>
                </a:solidFill>
                <a:effectLst/>
                <a:latin typeface="Sitka Heading" panose="02000505000000020004" pitchFamily="2" charset="0"/>
              </a:rPr>
              <a:t>Machine learning</a:t>
            </a:r>
            <a:endParaRPr lang="en-US" sz="3600" dirty="0">
              <a:solidFill>
                <a:srgbClr val="FFD03B"/>
              </a:solidFill>
              <a:latin typeface="Sitka Heading" panose="02000505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3571" y="5086492"/>
            <a:ext cx="5268177" cy="531866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05FF76"/>
                </a:solidFill>
                <a:latin typeface="Sitka Subheading" panose="02000505000000020004" pitchFamily="2" charset="0"/>
                <a:sym typeface="Wingdings" panose="05000000000000000000" pitchFamily="2" charset="2"/>
              </a:rPr>
              <a:t>   </a:t>
            </a:r>
            <a:r>
              <a:rPr lang="en-US" sz="2000" dirty="0">
                <a:solidFill>
                  <a:srgbClr val="05FF76"/>
                </a:solidFill>
                <a:latin typeface="Sitka Subheading" panose="02000505000000020004" pitchFamily="2" charset="0"/>
              </a:rPr>
              <a:t>Manjunath D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solidFill>
                  <a:srgbClr val="05FF76"/>
                </a:solidFill>
                <a:latin typeface="Sitka Subheading" panose="02000505000000020004" pitchFamily="2" charset="0"/>
              </a:rPr>
              <a:t>        ENG19CS0170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4749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600" b="1" i="0" cap="none" dirty="0">
                <a:effectLst/>
                <a:latin typeface="Imprint MT Shadow" panose="04020605060303030202" pitchFamily="82" charset="0"/>
              </a:rPr>
              <a:t>What is Data </a:t>
            </a:r>
            <a:r>
              <a:rPr lang="en-US" b="1" cap="none" dirty="0">
                <a:latin typeface="Imprint MT Shadow" panose="04020605060303030202" pitchFamily="82" charset="0"/>
              </a:rPr>
              <a:t>M</a:t>
            </a:r>
            <a:r>
              <a:rPr lang="en-US" sz="3600" b="1" i="0" cap="none" dirty="0">
                <a:effectLst/>
                <a:latin typeface="Imprint MT Shadow" panose="04020605060303030202" pitchFamily="82" charset="0"/>
              </a:rPr>
              <a:t>ining ?</a:t>
            </a:r>
            <a:endParaRPr lang="en-IN" b="1" u="sng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0CD553-F47B-49DC-A19D-B083C0082E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7611" y="2097087"/>
            <a:ext cx="4878389" cy="3541714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  <a:buSzPct val="90000"/>
              <a:buFont typeface="Wingdings" panose="05000000000000000000" pitchFamily="2" charset="2"/>
              <a:buChar char="q"/>
            </a:pPr>
            <a:r>
              <a:rPr lang="en-US" sz="2500" b="0" i="0" kern="1200" dirty="0">
                <a:effectLst/>
                <a:latin typeface="Baskerville Old Face" panose="02020602080505020303" pitchFamily="18" charset="0"/>
              </a:rPr>
              <a:t> Data Mining is a process used by companies to turn raw data into useful information.</a:t>
            </a:r>
          </a:p>
          <a:p>
            <a:pPr>
              <a:buClr>
                <a:schemeClr val="accent4">
                  <a:lumMod val="75000"/>
                </a:schemeClr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Encode Sans Semi Expanded"/>
              </a:rPr>
              <a:t> </a:t>
            </a:r>
            <a:r>
              <a:rPr lang="en-US" sz="2500" dirty="0">
                <a:latin typeface="Imprint MT Shadow" panose="04020605060303030202" pitchFamily="82" charset="0"/>
              </a:rPr>
              <a:t>Data Mining depends on effective data collection, warehousing, and computer processing.</a:t>
            </a:r>
            <a:endParaRPr lang="en-IN" sz="2500" dirty="0">
              <a:latin typeface="Imprint MT Shadow" panose="04020605060303030202" pitchFamily="82" charset="0"/>
            </a:endParaRPr>
          </a:p>
          <a:p>
            <a:pPr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endParaRPr lang="en-IN" dirty="0">
              <a:latin typeface="Baskerville Old Face" panose="02020602080505020303" pitchFamily="18" charset="0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EEE412F-CAFC-4DF3-BCB5-735D723183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2263" y="2304488"/>
            <a:ext cx="4690369" cy="3126913"/>
          </a:xfrm>
        </p:spPr>
      </p:pic>
    </p:spTree>
    <p:extLst>
      <p:ext uri="{BB962C8B-B14F-4D97-AF65-F5344CB8AC3E}">
        <p14:creationId xmlns:p14="http://schemas.microsoft.com/office/powerpoint/2010/main" val="1886390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07" y="645111"/>
            <a:ext cx="8746722" cy="970625"/>
          </a:xfrm>
        </p:spPr>
        <p:txBody>
          <a:bodyPr>
            <a:normAutofit/>
          </a:bodyPr>
          <a:lstStyle/>
          <a:p>
            <a:pPr algn="ctr"/>
            <a:r>
              <a:rPr lang="en-IN" sz="3400" b="1" i="0" cap="none" dirty="0">
                <a:solidFill>
                  <a:srgbClr val="EEEEEE"/>
                </a:solidFill>
                <a:effectLst/>
                <a:latin typeface="Imprint MT Shadow" panose="04020605060303030202" pitchFamily="82" charset="0"/>
              </a:rPr>
              <a:t>Supervised Machine Learning </a:t>
            </a:r>
            <a:r>
              <a:rPr lang="en-IN" sz="3400" b="1" i="0" cap="none" dirty="0">
                <a:solidFill>
                  <a:schemeClr val="tx1"/>
                </a:solidFill>
                <a:effectLst/>
                <a:latin typeface="Imprint MT Shadow" panose="04020605060303030202" pitchFamily="82" charset="0"/>
              </a:rPr>
              <a:t>Algorithms</a:t>
            </a:r>
            <a:endParaRPr lang="en-IN" sz="3400" b="1" cap="none" dirty="0">
              <a:latin typeface="Imprint MT Shadow" panose="04020605060303030202" pitchFamily="82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08D7D-7041-40A1-AA63-423A203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33116" y="1962706"/>
            <a:ext cx="9550887" cy="3358716"/>
          </a:xfrm>
        </p:spPr>
        <p:txBody>
          <a:bodyPr>
            <a:normAutofit lnSpcReduction="10000"/>
          </a:bodyPr>
          <a:lstStyle/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 Linear Regression 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 Logistic Regression  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 Decision Tree 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 Random Forest 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dirty="0">
                <a:effectLst/>
                <a:latin typeface="Baskerville Old Face" panose="02020602080505020303" pitchFamily="18" charset="0"/>
              </a:rPr>
              <a:t> K</a:t>
            </a:r>
            <a:r>
              <a:rPr lang="en-US" sz="2800" b="0" i="0" dirty="0">
                <a:effectLst/>
                <a:latin typeface="Baskerville Old Face" panose="02020602080505020303" pitchFamily="18" charset="0"/>
              </a:rPr>
              <a:t>NN 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 3" panose="05040102010807070707" pitchFamily="18" charset="2"/>
              <a:buChar char="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 SVM</a:t>
            </a:r>
            <a:endParaRPr lang="en-US" sz="24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675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b="1" i="0" dirty="0">
                <a:effectLst/>
                <a:latin typeface="Imprint MT Shadow" panose="04020605060303030202" pitchFamily="82" charset="0"/>
              </a:rPr>
              <a:t>Linear Regression </a:t>
            </a:r>
            <a:endParaRPr lang="en-IN" sz="3200" b="1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7942" y="1555550"/>
            <a:ext cx="10523848" cy="1478570"/>
          </a:xfrm>
        </p:spPr>
        <p:txBody>
          <a:bodyPr/>
          <a:lstStyle/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b="1" i="0" dirty="0">
                <a:effectLst/>
                <a:latin typeface="Baskerville Old Face" panose="02020602080505020303" pitchFamily="18" charset="0"/>
              </a:rPr>
              <a:t> Linear Regression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 is the supervised Machine Learning model in which the </a:t>
            </a:r>
            <a:r>
              <a:rPr lang="en-US" b="1" i="0" dirty="0">
                <a:effectLst/>
                <a:latin typeface="Baskerville Old Face" panose="02020602080505020303" pitchFamily="18" charset="0"/>
              </a:rPr>
              <a:t>model finds the l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inear relationship between the dependent and independent variable.</a:t>
            </a:r>
            <a:endParaRPr lang="en-IN" dirty="0">
              <a:latin typeface="Baskerville Old Face" panose="02020602080505020303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5FE1A3-6806-4590-A6EE-7CCCE3C16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538" y="2824764"/>
            <a:ext cx="3373515" cy="3373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3EBE31-EB2D-4AA5-A583-977EC24D5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648" y="2865154"/>
            <a:ext cx="4819287" cy="329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58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b="1" i="0" dirty="0">
                <a:effectLst/>
                <a:latin typeface="Imprint MT Shadow" panose="04020605060303030202" pitchFamily="82" charset="0"/>
              </a:rPr>
              <a:t> Logistic regression </a:t>
            </a:r>
            <a:endParaRPr lang="en-IN" sz="3200" b="1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2432" y="1450872"/>
            <a:ext cx="10523848" cy="1478570"/>
          </a:xfrm>
        </p:spPr>
        <p:txBody>
          <a:bodyPr/>
          <a:lstStyle/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Baskerville Old Face" panose="02020602080505020303" pitchFamily="18" charset="0"/>
              </a:rPr>
              <a:t> Logistic regression is a statistical model that uses Logistic function to model the conditional probability</a:t>
            </a:r>
            <a:endParaRPr lang="en-IN" dirty="0">
              <a:latin typeface="Baskerville Old Face" panose="02020602080505020303" pitchFamily="18" charset="0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1FC72D-E0F5-4AEA-9D82-FB8DE1E1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537" y="2824764"/>
            <a:ext cx="3567086" cy="31843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FBCBAB-8B0D-4B73-917A-B845FB231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417" y="2824764"/>
            <a:ext cx="4774151" cy="318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42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b="1" i="0" dirty="0">
                <a:effectLst/>
                <a:latin typeface="Imprint MT Shadow" panose="04020605060303030202" pitchFamily="82" charset="0"/>
              </a:rPr>
              <a:t>decision tree</a:t>
            </a:r>
            <a:endParaRPr lang="en-IN" sz="3200" b="1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2432" y="1450872"/>
            <a:ext cx="10523848" cy="1478570"/>
          </a:xfrm>
        </p:spPr>
        <p:txBody>
          <a:bodyPr/>
          <a:lstStyle/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Baskerville Old Face" panose="02020602080505020303" pitchFamily="18" charset="0"/>
              </a:rPr>
              <a:t>  A decision tree is a </a:t>
            </a:r>
            <a:r>
              <a:rPr lang="en-US" b="1" i="0" dirty="0">
                <a:effectLst/>
                <a:latin typeface="Baskerville Old Face" panose="02020602080505020303" pitchFamily="18" charset="0"/>
              </a:rPr>
              <a:t>graphical representation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 of all the possible solutions to a decision based on certain conditions.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2F304-61DC-4E58-9260-69A934100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159" y="2929442"/>
            <a:ext cx="6353681" cy="318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97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Imprint MT Shadow" panose="04020605060303030202" pitchFamily="82" charset="0"/>
              </a:rPr>
              <a:t>R</a:t>
            </a:r>
            <a:r>
              <a:rPr lang="en-US" sz="3200" b="1" i="0" dirty="0">
                <a:effectLst/>
                <a:latin typeface="Imprint MT Shadow" panose="04020605060303030202" pitchFamily="82" charset="0"/>
              </a:rPr>
              <a:t>andom forest </a:t>
            </a:r>
            <a:endParaRPr lang="en-IN" sz="3200" b="1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8810" y="1374485"/>
            <a:ext cx="10523848" cy="1478570"/>
          </a:xfrm>
        </p:spPr>
        <p:txBody>
          <a:bodyPr/>
          <a:lstStyle/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latin typeface="Baskerville Old Face" panose="02020602080505020303" pitchFamily="18" charset="0"/>
              </a:rPr>
              <a:t> R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andom Forest </a:t>
            </a:r>
            <a:r>
              <a:rPr lang="en-US" b="1" i="0" dirty="0">
                <a:effectLst/>
                <a:latin typeface="Baskerville Old Face" panose="02020602080505020303" pitchFamily="18" charset="0"/>
              </a:rPr>
              <a:t>builds multiple decision trees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 and merges them together to get a more accurate and stable prediction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960D6B-0A86-4C45-BEBE-E9E4847EF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162" y="2671990"/>
            <a:ext cx="6694363" cy="340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20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698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3200" b="1" i="0" cap="none" dirty="0">
                <a:effectLst/>
                <a:latin typeface="Imprint MT Shadow" panose="04020605060303030202" pitchFamily="82" charset="0"/>
              </a:rPr>
              <a:t>K</a:t>
            </a:r>
            <a:r>
              <a:rPr lang="en-IN" sz="3200" b="0" i="0" cap="none" dirty="0">
                <a:effectLst/>
                <a:latin typeface="Imprint MT Shadow" panose="04020605060303030202" pitchFamily="82" charset="0"/>
              </a:rPr>
              <a:t>-</a:t>
            </a:r>
            <a:r>
              <a:rPr lang="en-IN" sz="3200" b="1" cap="none" dirty="0">
                <a:latin typeface="Imprint MT Shadow" panose="04020605060303030202" pitchFamily="82" charset="0"/>
              </a:rPr>
              <a:t>N</a:t>
            </a:r>
            <a:r>
              <a:rPr lang="en-IN" sz="3200" b="0" i="0" cap="none" dirty="0">
                <a:effectLst/>
                <a:latin typeface="Imprint MT Shadow" panose="04020605060303030202" pitchFamily="82" charset="0"/>
              </a:rPr>
              <a:t>earest </a:t>
            </a:r>
            <a:r>
              <a:rPr lang="en-IN" sz="3200" b="1" i="0" cap="none" dirty="0" err="1">
                <a:effectLst/>
                <a:latin typeface="Imprint MT Shadow" panose="04020605060303030202" pitchFamily="82" charset="0"/>
              </a:rPr>
              <a:t>N</a:t>
            </a:r>
            <a:r>
              <a:rPr lang="en-IN" sz="3200" b="0" i="0" cap="none" dirty="0" err="1">
                <a:effectLst/>
                <a:latin typeface="Imprint MT Shadow" panose="04020605060303030202" pitchFamily="82" charset="0"/>
              </a:rPr>
              <a:t>eighbors</a:t>
            </a:r>
            <a:endParaRPr lang="en-IN" sz="3200" b="1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2432" y="1477505"/>
            <a:ext cx="10523848" cy="1478570"/>
          </a:xfrm>
        </p:spPr>
        <p:txBody>
          <a:bodyPr/>
          <a:lstStyle/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Baskerville Old Face" panose="02020602080505020303" pitchFamily="18" charset="0"/>
              </a:rPr>
              <a:t> KNN is a supervised learning algorithm used for both regression and classification</a:t>
            </a:r>
            <a:endParaRPr lang="en-IN" sz="2400" dirty="0">
              <a:latin typeface="Baskerville Old Face" panose="02020602080505020303" pitchFamily="18" charset="0"/>
            </a:endParaRPr>
          </a:p>
        </p:txBody>
      </p:sp>
      <p:pic>
        <p:nvPicPr>
          <p:cNvPr id="6" name="Content Placeholder 8">
            <a:extLst>
              <a:ext uri="{FF2B5EF4-FFF2-40B4-BE49-F238E27FC236}">
                <a16:creationId xmlns:a16="http://schemas.microsoft.com/office/drawing/2014/main" id="{D876C4C4-6622-41B3-AE4A-11B918033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468" y="2467945"/>
            <a:ext cx="7477405" cy="357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043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570" y="-144962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200" b="1" i="0" cap="none" dirty="0">
                <a:effectLst/>
                <a:latin typeface="Imprint MT Shadow" panose="04020605060303030202" pitchFamily="82" charset="0"/>
              </a:rPr>
              <a:t>S</a:t>
            </a:r>
            <a:r>
              <a:rPr lang="en-US" sz="3200" i="0" cap="none" dirty="0">
                <a:effectLst/>
                <a:latin typeface="Imprint MT Shadow" panose="04020605060303030202" pitchFamily="82" charset="0"/>
              </a:rPr>
              <a:t>upport</a:t>
            </a:r>
            <a:r>
              <a:rPr lang="en-US" sz="3200" b="1" i="0" cap="none" dirty="0">
                <a:effectLst/>
                <a:latin typeface="Imprint MT Shadow" panose="04020605060303030202" pitchFamily="82" charset="0"/>
              </a:rPr>
              <a:t> V</a:t>
            </a:r>
            <a:r>
              <a:rPr lang="en-US" sz="3200" i="0" cap="none" dirty="0">
                <a:effectLst/>
                <a:latin typeface="Imprint MT Shadow" panose="04020605060303030202" pitchFamily="82" charset="0"/>
              </a:rPr>
              <a:t>ector</a:t>
            </a:r>
            <a:r>
              <a:rPr lang="en-US" sz="3200" b="1" i="0" cap="none" dirty="0">
                <a:effectLst/>
                <a:latin typeface="Imprint MT Shadow" panose="04020605060303030202" pitchFamily="82" charset="0"/>
              </a:rPr>
              <a:t> M</a:t>
            </a:r>
            <a:r>
              <a:rPr lang="en-US" sz="3200" i="0" cap="none" dirty="0">
                <a:effectLst/>
                <a:latin typeface="Imprint MT Shadow" panose="04020605060303030202" pitchFamily="82" charset="0"/>
              </a:rPr>
              <a:t>achine</a:t>
            </a:r>
            <a:endParaRPr lang="en-IN" sz="3200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573E79-4C8E-4289-BEAD-A9DE531A3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9322" y="1088678"/>
            <a:ext cx="10523848" cy="1478570"/>
          </a:xfrm>
        </p:spPr>
        <p:txBody>
          <a:bodyPr/>
          <a:lstStyle/>
          <a:p>
            <a:pPr algn="l"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Baskerville Old Face" panose="02020602080505020303" pitchFamily="18" charset="0"/>
              </a:rPr>
              <a:t> Support Vector Machine (the “road machine”) is responsible for finding the decision boundary to separate different classes and maximize the margin.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5904B1-2567-428A-89F0-3BA44CD33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358" y="2322318"/>
            <a:ext cx="5805996" cy="3092016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D201DEA7-5C87-49BD-9E0A-4B95F1349042}"/>
              </a:ext>
            </a:extLst>
          </p:cNvPr>
          <p:cNvSpPr txBox="1">
            <a:spLocks/>
          </p:cNvSpPr>
          <p:nvPr/>
        </p:nvSpPr>
        <p:spPr>
          <a:xfrm>
            <a:off x="1329322" y="5627398"/>
            <a:ext cx="9936441" cy="147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4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2200" dirty="0">
                <a:latin typeface="Baskerville Old Face" panose="02020602080505020303" pitchFamily="18" charset="0"/>
              </a:rPr>
              <a:t> </a:t>
            </a:r>
            <a:r>
              <a:rPr lang="en-US" sz="2200" b="0" i="0" kern="1200" dirty="0">
                <a:effectLst/>
                <a:latin typeface="Baskerville Old Face" panose="02020602080505020303" pitchFamily="18" charset="0"/>
              </a:rPr>
              <a:t>Margins</a:t>
            </a:r>
            <a:r>
              <a:rPr lang="en-US" sz="2200" b="1" i="0" kern="1200" dirty="0">
                <a:effectLst/>
                <a:latin typeface="Baskerville Old Face" panose="02020602080505020303" pitchFamily="18" charset="0"/>
              </a:rPr>
              <a:t> </a:t>
            </a:r>
            <a:r>
              <a:rPr lang="en-US" sz="2200" b="0" i="0" kern="1200" dirty="0">
                <a:effectLst/>
                <a:latin typeface="Baskerville Old Face" panose="02020602080505020303" pitchFamily="18" charset="0"/>
              </a:rPr>
              <a:t>are the (perpendicular) distances between the line and those dots closest to the line.</a:t>
            </a:r>
            <a:endParaRPr lang="en-IN" sz="2200" dirty="0">
              <a:effectLst/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911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07" y="645111"/>
            <a:ext cx="8746722" cy="970625"/>
          </a:xfrm>
        </p:spPr>
        <p:txBody>
          <a:bodyPr>
            <a:normAutofit/>
          </a:bodyPr>
          <a:lstStyle/>
          <a:p>
            <a:pPr algn="ctr"/>
            <a:r>
              <a:rPr lang="en-US" sz="3400" b="1" i="0" cap="none" dirty="0">
                <a:solidFill>
                  <a:srgbClr val="EEEEEE"/>
                </a:solidFill>
                <a:effectLst/>
                <a:latin typeface="Imprint MT Shadow" panose="04020605060303030202" pitchFamily="82" charset="0"/>
              </a:rPr>
              <a:t>Application of ML in Health care</a:t>
            </a:r>
            <a:endParaRPr lang="en-IN" sz="3400" b="1" cap="none" dirty="0">
              <a:latin typeface="Imprint MT Shadow" panose="04020605060303030202" pitchFamily="82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08D7D-7041-40A1-AA63-423A203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33116" y="1962706"/>
            <a:ext cx="9550887" cy="4118498"/>
          </a:xfrm>
        </p:spPr>
        <p:txBody>
          <a:bodyPr>
            <a:normAutofit/>
          </a:bodyPr>
          <a:lstStyle/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Pattern Imaging Analytics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Personalized Treatment &amp; Behavioral Modification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Predicting Epidemic Outbreaks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Clinical Trial Research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Identifying Diseases and Diagnosis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Robotic Surgery</a:t>
            </a:r>
            <a:endParaRPr lang="en-US" sz="24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368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907" y="645111"/>
            <a:ext cx="8746722" cy="970625"/>
          </a:xfrm>
        </p:spPr>
        <p:txBody>
          <a:bodyPr>
            <a:normAutofit/>
          </a:bodyPr>
          <a:lstStyle/>
          <a:p>
            <a:pPr algn="ctr"/>
            <a:r>
              <a:rPr lang="en-US" sz="3400" b="1" i="0" cap="none" dirty="0">
                <a:solidFill>
                  <a:srgbClr val="EEEEEE"/>
                </a:solidFill>
                <a:effectLst/>
                <a:latin typeface="Imprint MT Shadow" panose="04020605060303030202" pitchFamily="82" charset="0"/>
              </a:rPr>
              <a:t>Application of ML in Telecom</a:t>
            </a:r>
            <a:endParaRPr lang="en-IN" sz="3400" b="1" cap="none" dirty="0">
              <a:latin typeface="Imprint MT Shadow" panose="04020605060303030202" pitchFamily="82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08D7D-7041-40A1-AA63-423A203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784412" y="1962706"/>
            <a:ext cx="9330431" cy="4118498"/>
          </a:xfrm>
        </p:spPr>
        <p:txBody>
          <a:bodyPr>
            <a:normAutofit/>
          </a:bodyPr>
          <a:lstStyle/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Customer Service and Satisfaction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Predictive Maintenance and Improve Network Optimization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Robotic Process Automation (RPA)</a:t>
            </a:r>
          </a:p>
          <a:p>
            <a:pPr marL="914400" lvl="1" indent="-457200">
              <a:buClr>
                <a:srgbClr val="FFC000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2800" b="0" i="0" dirty="0">
                <a:effectLst/>
                <a:latin typeface="Baskerville Old Face" panose="02020602080505020303" pitchFamily="18" charset="0"/>
              </a:rPr>
              <a:t>Fraud Detection</a:t>
            </a:r>
            <a:endParaRPr lang="en-US" sz="24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174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6918" y="414292"/>
            <a:ext cx="8219237" cy="970625"/>
          </a:xfrm>
        </p:spPr>
        <p:txBody>
          <a:bodyPr>
            <a:normAutofit/>
          </a:bodyPr>
          <a:lstStyle/>
          <a:p>
            <a:pPr algn="ctr"/>
            <a:r>
              <a:rPr lang="en-IN" b="1" i="0" cap="none" dirty="0">
                <a:effectLst/>
                <a:latin typeface="Imprint MT Shadow" panose="04020605060303030202" pitchFamily="82" charset="0"/>
              </a:rPr>
              <a:t>What Is Machine</a:t>
            </a:r>
            <a:r>
              <a:rPr lang="en-IN" b="1" i="0" dirty="0">
                <a:effectLst/>
                <a:latin typeface="Imprint MT Shadow" panose="04020605060303030202" pitchFamily="82" charset="0"/>
              </a:rPr>
              <a:t> </a:t>
            </a:r>
            <a:r>
              <a:rPr lang="en-IN" b="1" i="0" cap="none" dirty="0">
                <a:effectLst/>
                <a:latin typeface="Imprint MT Shadow" panose="04020605060303030202" pitchFamily="82" charset="0"/>
              </a:rPr>
              <a:t>Learning? </a:t>
            </a:r>
            <a:endParaRPr lang="en-IN" b="1" dirty="0">
              <a:latin typeface="Imprint MT Shadow" panose="04020605060303030202" pitchFamily="82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09B8654-7972-4F95-B187-486405FDD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1741" y="2151831"/>
            <a:ext cx="5042103" cy="3358717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08D7D-7041-40A1-AA63-423A203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4783578" cy="3358716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r>
              <a:rPr lang="en-US" sz="2400" dirty="0">
                <a:latin typeface="Baskerville Old Face" panose="02020602080505020303" pitchFamily="18" charset="0"/>
              </a:rPr>
              <a:t>ML deals with systems that can learn from data</a:t>
            </a:r>
          </a:p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r>
              <a:rPr lang="en-US" sz="2400" dirty="0">
                <a:latin typeface="Baskerville Old Face" panose="02020602080505020303" pitchFamily="18" charset="0"/>
              </a:rPr>
              <a:t>Machine learning is a sub-field of artificial intelligence (AI) that provides systems the ability to automatically learn and improve from experience without being explicitly  programmed.</a:t>
            </a:r>
          </a:p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endParaRPr lang="en-US" sz="2800" dirty="0">
              <a:latin typeface="Modern No. 20" panose="02070704070505020303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1852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50BB-CC1A-4F9B-9D0C-374A8884C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96752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500" b="1" dirty="0">
                <a:solidFill>
                  <a:schemeClr val="tx2"/>
                </a:solidFill>
                <a:latin typeface="Lucida Handwriting" panose="03010101010101010101" pitchFamily="66" charset="0"/>
              </a:rPr>
              <a:t>Thank You!</a:t>
            </a:r>
            <a:endParaRPr lang="en-IN" sz="4500" b="1" dirty="0">
              <a:solidFill>
                <a:schemeClr val="tx2"/>
              </a:solidFill>
              <a:latin typeface="Lucida Handwriting" panose="03010101010101010101" pitchFamily="66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51D2BC6-9D21-408A-B704-86F3AD931369}"/>
              </a:ext>
            </a:extLst>
          </p:cNvPr>
          <p:cNvSpPr txBox="1">
            <a:spLocks/>
          </p:cNvSpPr>
          <p:nvPr/>
        </p:nvSpPr>
        <p:spPr>
          <a:xfrm>
            <a:off x="1489231" y="3585140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600" cap="none" dirty="0" err="1">
                <a:latin typeface="Bodoni MT" panose="02070603080606020203" pitchFamily="18" charset="0"/>
              </a:rPr>
              <a:t>Github</a:t>
            </a:r>
            <a:r>
              <a:rPr lang="en-US" sz="2600" cap="none" dirty="0">
                <a:latin typeface="Bodoni MT" panose="02070603080606020203" pitchFamily="18" charset="0"/>
              </a:rPr>
              <a:t> link for programs – </a:t>
            </a:r>
            <a:r>
              <a:rPr lang="en-US" sz="2600" cap="none" dirty="0">
                <a:solidFill>
                  <a:schemeClr val="accent4"/>
                </a:solidFill>
                <a:latin typeface="Bodoni MT" panose="02070603080606020203" pitchFamily="18" charset="0"/>
                <a:hlinkClick r:id="rId2"/>
              </a:rPr>
              <a:t>click here</a:t>
            </a:r>
            <a:endParaRPr lang="en-US" sz="2600" cap="none" dirty="0">
              <a:solidFill>
                <a:schemeClr val="accent4"/>
              </a:solidFill>
              <a:latin typeface="Bodoni MT" panose="02070603080606020203" pitchFamily="18" charset="0"/>
            </a:endParaRPr>
          </a:p>
          <a:p>
            <a:pPr algn="ctr"/>
            <a:endParaRPr lang="en-IN" sz="2600" dirty="0"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234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8">
            <a:extLst>
              <a:ext uri="{FF2B5EF4-FFF2-40B4-BE49-F238E27FC236}">
                <a16:creationId xmlns:a16="http://schemas.microsoft.com/office/drawing/2014/main" id="{FE621239-AFF6-4EA7-A488-66468DE25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384" y="767616"/>
            <a:ext cx="10000210" cy="523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1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270" y="361026"/>
            <a:ext cx="8219237" cy="970625"/>
          </a:xfrm>
        </p:spPr>
        <p:txBody>
          <a:bodyPr>
            <a:normAutofit/>
          </a:bodyPr>
          <a:lstStyle/>
          <a:p>
            <a:pPr algn="ctr"/>
            <a:r>
              <a:rPr lang="en-IN" b="1" i="0" cap="none" dirty="0">
                <a:effectLst/>
                <a:latin typeface="Imprint MT Shadow" panose="04020605060303030202" pitchFamily="82" charset="0"/>
              </a:rPr>
              <a:t>Types of Machine </a:t>
            </a:r>
            <a:r>
              <a:rPr lang="en-IN" b="1" cap="none" dirty="0">
                <a:latin typeface="Imprint MT Shadow" panose="04020605060303030202" pitchFamily="82" charset="0"/>
              </a:rPr>
              <a:t>L</a:t>
            </a:r>
            <a:r>
              <a:rPr lang="en-IN" b="1" i="0" cap="none" dirty="0">
                <a:effectLst/>
                <a:latin typeface="Imprint MT Shadow" panose="04020605060303030202" pitchFamily="82" charset="0"/>
              </a:rPr>
              <a:t>earning</a:t>
            </a:r>
            <a:endParaRPr lang="en-IN" b="1" cap="none" dirty="0">
              <a:latin typeface="Imprint MT Shadow" panose="04020605060303030202" pitchFamily="82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908D7D-7041-40A1-AA63-423A2038D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66785" y="1749642"/>
            <a:ext cx="9550887" cy="3358716"/>
          </a:xfrm>
        </p:spPr>
        <p:txBody>
          <a:bodyPr>
            <a:normAutofit fontScale="92500" lnSpcReduction="10000"/>
          </a:bodyPr>
          <a:lstStyle/>
          <a:p>
            <a:pPr marL="742950" lvl="1" indent="-285750">
              <a:buClr>
                <a:schemeClr val="tx2">
                  <a:lumMod val="75000"/>
                </a:schemeClr>
              </a:buClr>
              <a:buSzPct val="70000"/>
              <a:buFont typeface="Wingdings 2" panose="05020102010507070707" pitchFamily="18" charset="2"/>
              <a:buChar char=""/>
            </a:pPr>
            <a:r>
              <a:rPr lang="en-US" sz="2800" dirty="0">
                <a:latin typeface="Baskerville Old Face" panose="02020602080505020303" pitchFamily="18" charset="0"/>
              </a:rPr>
              <a:t>Supervised</a:t>
            </a:r>
          </a:p>
          <a:p>
            <a:pPr marL="1257300" lvl="2" indent="-342900">
              <a:buClr>
                <a:schemeClr val="accent4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</a:pPr>
            <a:r>
              <a:rPr lang="en-US" sz="2400" dirty="0">
                <a:latin typeface="Baskerville Old Face" panose="02020602080505020303" pitchFamily="18" charset="0"/>
              </a:rPr>
              <a:t>Regression</a:t>
            </a:r>
          </a:p>
          <a:p>
            <a:pPr marL="1257300" lvl="2" indent="-342900">
              <a:buClr>
                <a:schemeClr val="accent4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</a:pPr>
            <a:r>
              <a:rPr lang="en-US" sz="2400" dirty="0">
                <a:latin typeface="Baskerville Old Face" panose="02020602080505020303" pitchFamily="18" charset="0"/>
              </a:rPr>
              <a:t>Classification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SzPct val="70000"/>
              <a:buFont typeface="Wingdings 2" panose="05020102010507070707" pitchFamily="18" charset="2"/>
              <a:buChar char=""/>
            </a:pPr>
            <a:r>
              <a:rPr lang="en-US" sz="2800" dirty="0">
                <a:latin typeface="Baskerville Old Face" panose="02020602080505020303" pitchFamily="18" charset="0"/>
              </a:rPr>
              <a:t>Unsupervised </a:t>
            </a:r>
          </a:p>
          <a:p>
            <a:pPr marL="1257300" lvl="2" indent="-342900">
              <a:buClr>
                <a:schemeClr val="accent4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</a:pPr>
            <a:r>
              <a:rPr lang="en-US" sz="2400" dirty="0">
                <a:latin typeface="Baskerville Old Face" panose="02020602080505020303" pitchFamily="18" charset="0"/>
              </a:rPr>
              <a:t>Clustering</a:t>
            </a:r>
          </a:p>
          <a:p>
            <a:pPr marL="1257300" lvl="2" indent="-342900">
              <a:buClr>
                <a:schemeClr val="accent4">
                  <a:lumMod val="75000"/>
                </a:schemeClr>
              </a:buClr>
              <a:buSzPct val="85000"/>
              <a:buFont typeface="Wingdings" panose="05000000000000000000" pitchFamily="2" charset="2"/>
              <a:buChar char="Ø"/>
            </a:pPr>
            <a:r>
              <a:rPr lang="en-US" sz="2400" dirty="0">
                <a:latin typeface="Baskerville Old Face" panose="02020602080505020303" pitchFamily="18" charset="0"/>
              </a:rPr>
              <a:t>Association</a:t>
            </a:r>
          </a:p>
          <a:p>
            <a:pPr marL="742950" lvl="1" indent="-285750">
              <a:buClr>
                <a:schemeClr val="tx2">
                  <a:lumMod val="75000"/>
                </a:schemeClr>
              </a:buClr>
              <a:buSzPct val="70000"/>
              <a:buFont typeface="Wingdings 2" panose="05020102010507070707" pitchFamily="18" charset="2"/>
              <a:buChar char=""/>
            </a:pPr>
            <a:r>
              <a:rPr lang="en-US" sz="2800" dirty="0">
                <a:latin typeface="Baskerville Old Face" panose="02020602080505020303" pitchFamily="18" charset="0"/>
              </a:rPr>
              <a:t>Reinforcement Learning</a:t>
            </a:r>
          </a:p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>
              <a:buSzPct val="70000"/>
            </a:pPr>
            <a:endParaRPr lang="en-US" sz="2400" dirty="0">
              <a:latin typeface="Baskerville Old Face" panose="02020602080505020303" pitchFamily="18" charset="0"/>
            </a:endParaRPr>
          </a:p>
          <a:p>
            <a:pPr marL="285750" indent="-285750">
              <a:buSzPct val="70000"/>
              <a:buFont typeface="Wingdings 2" panose="05020102010507070707" pitchFamily="18" charset="2"/>
              <a:buChar char=""/>
            </a:pPr>
            <a:endParaRPr lang="en-US" sz="2800" dirty="0">
              <a:latin typeface="Modern No. 20" panose="02070704070505020303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632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2208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3300" b="1" i="0" u="sng" dirty="0">
                <a:effectLst/>
                <a:latin typeface="Imprint MT Shadow" panose="04020605060303030202" pitchFamily="82" charset="0"/>
              </a:rPr>
              <a:t>Supervised</a:t>
            </a:r>
            <a:r>
              <a:rPr lang="en-IN" sz="3300" b="1" i="0" dirty="0">
                <a:effectLst/>
                <a:latin typeface="Imprint MT Shadow" panose="04020605060303030202" pitchFamily="82" charset="0"/>
              </a:rPr>
              <a:t> </a:t>
            </a:r>
            <a:r>
              <a:rPr lang="en-IN" sz="3300" b="1" i="0" u="sng" dirty="0">
                <a:effectLst/>
                <a:latin typeface="Imprint MT Shadow" panose="04020605060303030202" pitchFamily="82" charset="0"/>
              </a:rPr>
              <a:t>Learning</a:t>
            </a:r>
            <a:endParaRPr lang="en-IN" sz="3300" b="1" u="sng" dirty="0">
              <a:latin typeface="Imprint MT Shadow" panose="04020605060303030202" pitchFamily="8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596A6E-00E8-4106-BC4E-4EDD085A56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3371" y="2524693"/>
            <a:ext cx="4878389" cy="3541714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  <a:buSzPct val="90000"/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Baskerville Old Face" panose="02020602080505020303" pitchFamily="18" charset="0"/>
              </a:rPr>
              <a:t> Supervised learning, as the name indicates, has the presence of a supervisor as a teacher.</a:t>
            </a:r>
          </a:p>
          <a:p>
            <a:pPr>
              <a:buClr>
                <a:schemeClr val="accent4">
                  <a:lumMod val="75000"/>
                </a:schemeClr>
              </a:buClr>
              <a:buSzPct val="90000"/>
              <a:buFont typeface="Wingdings" panose="05000000000000000000" pitchFamily="2" charset="2"/>
              <a:buChar char="q"/>
            </a:pPr>
            <a:r>
              <a:rPr lang="en-US" dirty="0">
                <a:latin typeface="Baskerville Old Face" panose="02020602080505020303" pitchFamily="18" charset="0"/>
              </a:rPr>
              <a:t> </a:t>
            </a:r>
            <a:r>
              <a:rPr lang="en-US" b="0" i="0" dirty="0">
                <a:effectLst/>
                <a:latin typeface="Baskerville Old Face" panose="02020602080505020303" pitchFamily="18" charset="0"/>
              </a:rPr>
              <a:t>Basically supervised learning is train model on a labelled dataset </a:t>
            </a:r>
            <a:endParaRPr lang="en-IN" dirty="0">
              <a:latin typeface="Baskerville Old Face" panose="02020602080505020303" pitchFamily="18" charset="0"/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F5F0DE5-EE63-46F9-85D2-2D88BCAB27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2611441"/>
            <a:ext cx="5042629" cy="288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18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EDEF66F1-522D-4F56-BE32-E292822B9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2003" y="588735"/>
            <a:ext cx="9144266" cy="5680529"/>
          </a:xfrm>
        </p:spPr>
      </p:pic>
    </p:spTree>
    <p:extLst>
      <p:ext uri="{BB962C8B-B14F-4D97-AF65-F5344CB8AC3E}">
        <p14:creationId xmlns:p14="http://schemas.microsoft.com/office/powerpoint/2010/main" val="196406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5453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3500" b="1" i="0" u="sng" dirty="0">
                <a:effectLst/>
                <a:latin typeface="Imprint MT Shadow" panose="04020605060303030202" pitchFamily="82" charset="0"/>
              </a:rPr>
              <a:t>unsupervised</a:t>
            </a:r>
            <a:r>
              <a:rPr lang="en-IN" sz="3500" b="0" i="0" dirty="0">
                <a:effectLst/>
                <a:latin typeface="Imprint MT Shadow" panose="04020605060303030202" pitchFamily="82" charset="0"/>
              </a:rPr>
              <a:t> </a:t>
            </a:r>
            <a:r>
              <a:rPr lang="en-IN" sz="3500" b="1" i="0" u="sng" dirty="0">
                <a:effectLst/>
                <a:latin typeface="Imprint MT Shadow" panose="04020605060303030202" pitchFamily="82" charset="0"/>
              </a:rPr>
              <a:t>learning</a:t>
            </a:r>
            <a:endParaRPr lang="en-IN" sz="3500" b="1" u="sng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0CD553-F47B-49DC-A19D-B083C0082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67587"/>
            <a:ext cx="9905999" cy="147857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Baskerville Old Face" panose="02020602080505020303" pitchFamily="18" charset="0"/>
              </a:rPr>
              <a:t>Unsupervised learning uses machine learning algorithms to analyze and cluster unlabeled data sets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656589-A424-4EBD-882B-8A5DDCFD9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935" y="2944455"/>
            <a:ext cx="8637972" cy="32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6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5453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3400" b="1" i="0" u="sng" dirty="0">
                <a:effectLst/>
                <a:latin typeface="Imprint MT Shadow" panose="04020605060303030202" pitchFamily="82" charset="0"/>
              </a:rPr>
              <a:t>Reinforcement</a:t>
            </a:r>
            <a:r>
              <a:rPr lang="en-US" sz="3400" b="0" i="0" dirty="0">
                <a:effectLst/>
                <a:latin typeface="Imprint MT Shadow" panose="04020605060303030202" pitchFamily="82" charset="0"/>
              </a:rPr>
              <a:t> </a:t>
            </a:r>
            <a:r>
              <a:rPr lang="en-US" sz="3400" b="1" i="0" u="sng" dirty="0">
                <a:effectLst/>
                <a:latin typeface="Imprint MT Shadow" panose="04020605060303030202" pitchFamily="82" charset="0"/>
              </a:rPr>
              <a:t>Learning</a:t>
            </a:r>
            <a:endParaRPr lang="en-IN" sz="3400" b="1" u="sng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0CD553-F47B-49DC-A19D-B083C0082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9887" y="1733103"/>
            <a:ext cx="9905999" cy="1478570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Georgia" panose="02040502050405020303" pitchFamily="18" charset="0"/>
              </a:rPr>
              <a:t>Reinforcement Learning is enforcing models to learn how to make decisions</a:t>
            </a: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62BB3C-3049-4400-B247-BD0FFA207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110" y="2788561"/>
            <a:ext cx="5326603" cy="339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5A7A"/>
          </a:fgClr>
          <a:bgClr>
            <a:srgbClr val="080808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AB06058-A530-43F0-9BDB-3951689CF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47497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b="1" i="0" cap="none" dirty="0">
                <a:effectLst/>
                <a:latin typeface="Imprint MT Shadow" panose="04020605060303030202" pitchFamily="82" charset="0"/>
              </a:rPr>
              <a:t>What is Data </a:t>
            </a:r>
            <a:r>
              <a:rPr lang="en-US" b="1" cap="none" dirty="0">
                <a:latin typeface="Imprint MT Shadow" panose="04020605060303030202" pitchFamily="82" charset="0"/>
              </a:rPr>
              <a:t>W</a:t>
            </a:r>
            <a:r>
              <a:rPr lang="en-US" b="1" i="0" cap="none" dirty="0">
                <a:effectLst/>
                <a:latin typeface="Imprint MT Shadow" panose="04020605060303030202" pitchFamily="82" charset="0"/>
              </a:rPr>
              <a:t>arehouse ?</a:t>
            </a:r>
            <a:endParaRPr lang="en-IN" b="1" u="sng" cap="none" dirty="0">
              <a:latin typeface="Imprint MT Shadow" panose="040206050603030302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0CD553-F47B-49DC-A19D-B083C0082E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9368" y="2097088"/>
            <a:ext cx="4878389" cy="3541714"/>
          </a:xfrm>
        </p:spPr>
        <p:txBody>
          <a:bodyPr>
            <a:normAutofit fontScale="92500" lnSpcReduction="10000"/>
          </a:bodyPr>
          <a:lstStyle/>
          <a:p>
            <a:pPr>
              <a:buClr>
                <a:schemeClr val="accent4">
                  <a:lumMod val="75000"/>
                </a:schemeClr>
              </a:buClr>
              <a:buSzPct val="80000"/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Baskerville Old Face" panose="02020602080505020303" pitchFamily="18" charset="0"/>
              </a:rPr>
              <a:t> A Data Warehousing (DW) is process for collecting and managing data from varied sources to provide meaningful business insights.</a:t>
            </a:r>
          </a:p>
          <a:p>
            <a:pPr>
              <a:buClr>
                <a:schemeClr val="accent4">
                  <a:lumMod val="75000"/>
                </a:schemeClr>
              </a:buClr>
              <a:buSzPct val="80000"/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Encode Sans Semi Expanded"/>
              </a:rPr>
              <a:t> Data warehouses store structured data, cleaned up and organized for specific business purposes, and serve it to reporting or BI tools used by analysts and business users.</a:t>
            </a:r>
          </a:p>
          <a:p>
            <a:pPr>
              <a:buSzPct val="80000"/>
              <a:buFont typeface="Wingdings" panose="05000000000000000000" pitchFamily="2" charset="2"/>
              <a:buChar char="q"/>
            </a:pPr>
            <a:endParaRPr lang="en-IN" dirty="0">
              <a:latin typeface="Baskerville Old Face" panose="02020602080505020303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4867394-1318-43B1-83B0-33BA50B2D5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14245" y="2407568"/>
            <a:ext cx="5182337" cy="2920753"/>
          </a:xfrm>
        </p:spPr>
      </p:pic>
    </p:spTree>
    <p:extLst>
      <p:ext uri="{BB962C8B-B14F-4D97-AF65-F5344CB8AC3E}">
        <p14:creationId xmlns:p14="http://schemas.microsoft.com/office/powerpoint/2010/main" val="4059103903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267</TotalTime>
  <Words>448</Words>
  <Application>Microsoft Office PowerPoint</Application>
  <PresentationFormat>Widescreen</PresentationFormat>
  <Paragraphs>64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9" baseType="lpstr">
      <vt:lpstr>Arial</vt:lpstr>
      <vt:lpstr>Baskerville Old Face</vt:lpstr>
      <vt:lpstr>Bodoni MT</vt:lpstr>
      <vt:lpstr>Calibri</vt:lpstr>
      <vt:lpstr>Encode Sans Semi Expanded</vt:lpstr>
      <vt:lpstr>Franklin Gothic Book</vt:lpstr>
      <vt:lpstr>Georgia</vt:lpstr>
      <vt:lpstr>Imprint MT Shadow</vt:lpstr>
      <vt:lpstr>Lucida Handwriting</vt:lpstr>
      <vt:lpstr>Modern No. 20</vt:lpstr>
      <vt:lpstr>Sitka Heading</vt:lpstr>
      <vt:lpstr>Sitka Subheading</vt:lpstr>
      <vt:lpstr>Times New Roman</vt:lpstr>
      <vt:lpstr>Tw Cen MT</vt:lpstr>
      <vt:lpstr>Wingdings</vt:lpstr>
      <vt:lpstr>Wingdings 2</vt:lpstr>
      <vt:lpstr>Wingdings 3</vt:lpstr>
      <vt:lpstr>Crop</vt:lpstr>
      <vt:lpstr>Circuit</vt:lpstr>
      <vt:lpstr>Machine learning</vt:lpstr>
      <vt:lpstr>What Is Machine Learning? </vt:lpstr>
      <vt:lpstr>PowerPoint Presentation</vt:lpstr>
      <vt:lpstr>Types of Machine Learning</vt:lpstr>
      <vt:lpstr>Supervised Learning</vt:lpstr>
      <vt:lpstr>PowerPoint Presentation</vt:lpstr>
      <vt:lpstr>unsupervised learning</vt:lpstr>
      <vt:lpstr>Reinforcement Learning</vt:lpstr>
      <vt:lpstr>What is Data Warehouse ?</vt:lpstr>
      <vt:lpstr>What is Data Mining ?</vt:lpstr>
      <vt:lpstr>Supervised Machine Learning Algorithms</vt:lpstr>
      <vt:lpstr>Linear Regression </vt:lpstr>
      <vt:lpstr> Logistic regression </vt:lpstr>
      <vt:lpstr>decision tree</vt:lpstr>
      <vt:lpstr>Random forest </vt:lpstr>
      <vt:lpstr>K-Nearest Neighbors</vt:lpstr>
      <vt:lpstr>Support Vector Machine</vt:lpstr>
      <vt:lpstr>Application of ML in Health care</vt:lpstr>
      <vt:lpstr>Application of ML in Telecom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Manjunath D</dc:creator>
  <cp:lastModifiedBy>Manjunath D</cp:lastModifiedBy>
  <cp:revision>8</cp:revision>
  <dcterms:created xsi:type="dcterms:W3CDTF">2021-08-30T06:47:16Z</dcterms:created>
  <dcterms:modified xsi:type="dcterms:W3CDTF">2021-08-30T13:02:41Z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